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8" r:id="rId8"/>
    <p:sldId id="259" r:id="rId9"/>
    <p:sldId id="262" r:id="rId10"/>
    <p:sldId id="261" r:id="rId11"/>
    <p:sldId id="263" r:id="rId12"/>
    <p:sldId id="257" r:id="rId13"/>
    <p:sldId id="26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6E"/>
    <a:srgbClr val="78953D"/>
    <a:srgbClr val="23236B"/>
    <a:srgbClr val="3A6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8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3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1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5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46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7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51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71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97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12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3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72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816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92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59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55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7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23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01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62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54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0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393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1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754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888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166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475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925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73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6395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6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8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386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442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469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422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312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7427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554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428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013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712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6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099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464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743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7021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869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551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288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564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742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07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2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021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309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581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117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78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8274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756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519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23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610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671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500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231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1042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9270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6224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000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758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3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5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2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1">
                <a:lumMod val="94000"/>
                <a:alpha val="51000"/>
              </a:schemeClr>
            </a:gs>
            <a:gs pos="47000">
              <a:schemeClr val="bg1">
                <a:shade val="30000"/>
                <a:satMod val="200000"/>
                <a:lumMod val="0"/>
                <a:lumOff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2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1">
                <a:lumMod val="94000"/>
                <a:alpha val="51000"/>
              </a:schemeClr>
            </a:gs>
            <a:gs pos="47000">
              <a:schemeClr val="bg1">
                <a:shade val="30000"/>
                <a:satMod val="200000"/>
                <a:lumMod val="0"/>
                <a:lumOff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9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1">
                <a:lumMod val="94000"/>
                <a:alpha val="51000"/>
              </a:schemeClr>
            </a:gs>
            <a:gs pos="47000">
              <a:schemeClr val="bg1">
                <a:shade val="30000"/>
                <a:satMod val="200000"/>
                <a:lumMod val="0"/>
                <a:lumOff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08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1">
                <a:lumMod val="94000"/>
                <a:alpha val="51000"/>
              </a:schemeClr>
            </a:gs>
            <a:gs pos="47000">
              <a:schemeClr val="bg1">
                <a:shade val="30000"/>
                <a:satMod val="200000"/>
                <a:lumMod val="0"/>
                <a:lumOff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41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1">
                <a:lumMod val="94000"/>
                <a:alpha val="51000"/>
              </a:schemeClr>
            </a:gs>
            <a:gs pos="47000">
              <a:schemeClr val="bg1">
                <a:shade val="30000"/>
                <a:satMod val="200000"/>
                <a:lumMod val="0"/>
                <a:lumOff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5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1">
                <a:lumMod val="94000"/>
                <a:alpha val="51000"/>
              </a:schemeClr>
            </a:gs>
            <a:gs pos="47000">
              <a:schemeClr val="bg1">
                <a:shade val="30000"/>
                <a:satMod val="200000"/>
                <a:lumMod val="0"/>
                <a:lumOff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1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1">
                <a:lumMod val="94000"/>
                <a:alpha val="51000"/>
              </a:schemeClr>
            </a:gs>
            <a:gs pos="47000">
              <a:schemeClr val="bg1">
                <a:shade val="30000"/>
                <a:satMod val="200000"/>
                <a:lumMod val="0"/>
                <a:lumOff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821C-240E-4EF8-9799-E324134C6C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711C-AA16-431A-804D-D5EC233C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1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indholt@ohsu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35" y="533400"/>
            <a:ext cx="7772400" cy="4419600"/>
          </a:xfrm>
        </p:spPr>
        <p:txBody>
          <a:bodyPr>
            <a:normAutofit fontScale="90000"/>
          </a:bodyPr>
          <a:lstStyle/>
          <a:p>
            <a:pPr lvl="0" fontAlgn="base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100" dirty="0" smtClean="0">
                <a:latin typeface="Gill Sans MT" panose="020B0502020104020203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sz="3100" dirty="0" smtClean="0">
                <a:latin typeface="Gill Sans MT" panose="020B0502020104020203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sz="3100" dirty="0" smtClean="0">
                <a:latin typeface="Gill Sans MT" panose="020B0502020104020203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sz="4900" b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Formative Assessment of Availability of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Healthy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Snacks &amp; Beverages </a:t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in Stores near Schools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in Two </a:t>
            </a:r>
            <a:r>
              <a:rPr lang="en-US" b="1" dirty="0" smtClean="0">
                <a:solidFill>
                  <a:srgbClr val="3A659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Rural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Oregon Counties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Nancy </a:t>
            </a:r>
            <a:r>
              <a:rPr lang="en-US" sz="3600" b="1" dirty="0" err="1" smtClean="0">
                <a:solidFill>
                  <a:srgbClr val="2D2D8A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Findholt</a:t>
            </a:r>
            <a:r>
              <a:rPr lang="en-US" sz="36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, PhD, RN</a:t>
            </a:r>
            <a:br>
              <a:rPr lang="en-US" sz="36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en-US" sz="36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Associate Professor </a:t>
            </a:r>
            <a:br>
              <a:rPr lang="en-US" sz="36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165" y="5234530"/>
            <a:ext cx="1448235" cy="10900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3340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Contact info:  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  <a:hlinkClick r:id="rId3"/>
              </a:rPr>
              <a:t>findholt@ohsu.edu</a:t>
            </a:r>
            <a:endParaRPr lang="en-US" alt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Oregon Public Health Association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Annual Conference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October 12, 2015 </a:t>
            </a:r>
            <a:endParaRPr lang="en-US" alt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9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AVAILABILITY OF </a:t>
            </a:r>
            <a:r>
              <a:rPr lang="en-US" sz="3200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FRESH VEGETABLES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572899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Vegetables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Single-Portion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Multi-Portion</a:t>
                      </a:r>
                    </a:p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Broccoli florets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 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Carrots,</a:t>
                      </a:r>
                      <a:r>
                        <a:rPr lang="en-US" baseline="0" dirty="0" smtClean="0"/>
                        <a:t> baby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40.0 (6)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Cauliflower</a:t>
                      </a:r>
                      <a:r>
                        <a:rPr lang="en-US" baseline="0" dirty="0" smtClean="0"/>
                        <a:t> florets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 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Celery sticks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Cherry tomatoes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26.7 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 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Mixed fresh vegetables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 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ready-to-eat fresh vegetables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 (3)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6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706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STORE OWNER PERCEPTIONS ON STOCKING HEALTHY SNACKS &amp; BEVERAGES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30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demand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 constraints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 influence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Perishability</a:t>
            </a:r>
          </a:p>
          <a:p>
            <a:endParaRPr lang="en-US" b="1" dirty="0" smtClean="0">
              <a:solidFill>
                <a:srgbClr val="242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9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that are not unique to rural areas:</a:t>
            </a:r>
          </a:p>
          <a:p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availability of healthy snacks &amp; beverages </a:t>
            </a:r>
          </a:p>
          <a:p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Perceived lack of customer demand</a:t>
            </a:r>
          </a:p>
          <a:p>
            <a:pPr marL="0" indent="0">
              <a:buNone/>
            </a:pPr>
            <a:endParaRPr lang="en-US" b="1" dirty="0" smtClean="0">
              <a:solidFill>
                <a:srgbClr val="242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 factors that further limit availability:</a:t>
            </a:r>
          </a:p>
          <a:p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population density </a:t>
            </a:r>
          </a:p>
          <a:p>
            <a:r>
              <a:rPr lang="en-US" b="1" dirty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 of product delivery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POTENTIAL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Engage youth in advocacy &amp; in marketing to promote sales</a:t>
            </a:r>
          </a:p>
          <a:p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Provide store owners with financial incentives to offset costs</a:t>
            </a:r>
          </a:p>
          <a:p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Facilitate partnerships between the stores &amp; other food buyers</a:t>
            </a:r>
          </a:p>
          <a:p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Engage stakeholders, including vendors &amp; local food producers, in developing strategies to increase access to healthy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STRENGTHS &amp;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S</a:t>
            </a:r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trength was mixed-methods approach</a:t>
            </a:r>
          </a:p>
          <a:p>
            <a:endParaRPr lang="en-US" b="1" dirty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Limitations included the small sample size, potential response bias, and the narrow geographic location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Small food stores near schools may be important sources of healthy snacks for children in rural communities </a:t>
            </a:r>
          </a:p>
          <a:p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Efforts to increase healthy options should engage community stakeholders with store owners</a:t>
            </a:r>
          </a:p>
          <a:p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Further research is needed to determine strategies that are feasible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altLang="en-US" b="1" dirty="0" smtClean="0">
                <a:solidFill>
                  <a:srgbClr val="9BBB59">
                    <a:lumMod val="75000"/>
                  </a:srgb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rPr>
              <a:t>ACKNOWLEDGEMENTS</a:t>
            </a:r>
            <a:endParaRPr lang="en-US" altLang="en-US" b="1" dirty="0">
              <a:solidFill>
                <a:srgbClr val="9BBB59">
                  <a:lumMod val="75000"/>
                </a:srgbClr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99923"/>
            <a:ext cx="8229600" cy="42973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Co-Investigators: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Betty Izumi, PhD, MPH, RD </a:t>
            </a:r>
            <a:endParaRPr lang="en-US" dirty="0" smtClean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Hayley </a:t>
            </a:r>
            <a:r>
              <a:rPr lang="en-US" dirty="0" err="1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Pickus</a:t>
            </a:r>
            <a:r>
              <a:rPr lang="en-US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, MPH, MURP </a:t>
            </a:r>
            <a:endParaRPr lang="en-US" dirty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lang="en-US" sz="2800" b="1" dirty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Funding:</a:t>
            </a:r>
            <a:endParaRPr lang="en-US" b="1" dirty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This material is based upon work that is supported by </a:t>
            </a:r>
            <a:r>
              <a:rPr lang="en-US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the National Institute of Food and </a:t>
            </a:r>
            <a:r>
              <a:rPr lang="en-US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Agriculture, USDA, under award # 2012-68001-19702</a:t>
            </a:r>
            <a:endParaRPr lang="en-US" sz="19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86400"/>
            <a:ext cx="14446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5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86400"/>
            <a:ext cx="14446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1410593"/>
            <a:ext cx="66294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24246E"/>
                </a:solidFill>
                <a:latin typeface="Arial" charset="0"/>
                <a:cs typeface="Arial" charset="0"/>
              </a:rPr>
              <a:t>Rural children are at greater risk for obesity than their urban counterparts</a:t>
            </a:r>
          </a:p>
          <a:p>
            <a:pPr>
              <a:defRPr/>
            </a:pPr>
            <a:endParaRPr lang="en-US" sz="3200" b="1" dirty="0">
              <a:solidFill>
                <a:srgbClr val="24246E"/>
              </a:solidFill>
              <a:latin typeface="Arial" charset="0"/>
              <a:cs typeface="Arial" charset="0"/>
            </a:endParaRPr>
          </a:p>
          <a:p>
            <a:pPr lvl="1" indent="-457200">
              <a:buFont typeface="Arial" panose="020B0604020202020204" pitchFamily="34" charset="0"/>
              <a:buChar char="•"/>
              <a:defRPr/>
            </a:pPr>
            <a:r>
              <a:rPr lang="en-US" sz="30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Differences in healthy food access may contribute to this disparity</a:t>
            </a:r>
          </a:p>
          <a:p>
            <a:pPr marL="0" lvl="1">
              <a:defRPr/>
            </a:pPr>
            <a:endParaRPr lang="en-US" sz="3000" b="1" dirty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marL="0" lvl="1">
              <a:defRPr/>
            </a:pPr>
            <a:endParaRPr lang="en-US" sz="3000" b="1" dirty="0">
              <a:solidFill>
                <a:srgbClr val="23236B"/>
              </a:solidFill>
            </a:endParaRPr>
          </a:p>
          <a:p>
            <a:pPr marL="0" lvl="1">
              <a:defRPr/>
            </a:pPr>
            <a:endParaRPr lang="en-US" sz="3200" b="1" dirty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6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86400"/>
            <a:ext cx="14446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0" y="1354485"/>
            <a:ext cx="35020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Children often buy snacks &amp; beverages at food stores </a:t>
            </a:r>
            <a:endParaRPr lang="en-US" sz="3200" b="1" dirty="0">
              <a:solidFill>
                <a:srgbClr val="002060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near </a:t>
            </a:r>
            <a:r>
              <a:rPr lang="en-US" sz="3200" b="1" dirty="0">
                <a:solidFill>
                  <a:srgbClr val="00206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their </a:t>
            </a:r>
            <a:endParaRPr lang="en-US" sz="3200" b="1" dirty="0" smtClean="0">
              <a:solidFill>
                <a:srgbClr val="002060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schools</a:t>
            </a:r>
            <a:endParaRPr lang="en-US" sz="3200" b="1" dirty="0">
              <a:solidFill>
                <a:srgbClr val="002060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838200"/>
            <a:ext cx="33057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rgbClr val="9BBB59">
                    <a:lumMod val="75000"/>
                  </a:srgb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PURPOSES</a:t>
            </a:r>
            <a:endParaRPr lang="en-US" sz="4400" b="1" dirty="0">
              <a:solidFill>
                <a:srgbClr val="9BBB59">
                  <a:lumMod val="75000"/>
                </a:srgb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8001000" cy="357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baseline data on </a:t>
            </a:r>
            <a:r>
              <a:rPr lang="en-US" sz="3200" b="1" dirty="0" smtClean="0">
                <a:solidFill>
                  <a:srgbClr val="789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  <a:r>
              <a:rPr lang="en-US" sz="3200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healthy snacks &amp; beverages in stores near rural schools</a:t>
            </a:r>
          </a:p>
          <a:p>
            <a:endParaRPr lang="en-US" sz="3200" b="1" dirty="0" smtClean="0">
              <a:solidFill>
                <a:srgbClr val="242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24246E"/>
                </a:solidFill>
                <a:effectLst/>
                <a:uLnTx/>
                <a:uFillTx/>
                <a:latin typeface="Arial"/>
                <a:cs typeface="Arial"/>
              </a:rPr>
              <a:t>Understand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8953D"/>
                </a:solidFill>
                <a:effectLst/>
                <a:uLnTx/>
                <a:uFillTx/>
                <a:latin typeface="Arial"/>
                <a:cs typeface="Arial"/>
              </a:rPr>
              <a:t>store owner perspectives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24246E"/>
                </a:solidFill>
                <a:effectLst/>
                <a:uLnTx/>
                <a:uFillTx/>
                <a:latin typeface="Arial"/>
                <a:cs typeface="Arial"/>
              </a:rPr>
              <a:t>on stocking these items</a:t>
            </a:r>
          </a:p>
          <a:p>
            <a:endParaRPr lang="en-US" altLang="en-US" sz="2800" b="1" dirty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6400"/>
            <a:ext cx="1448235" cy="109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49201"/>
            <a:ext cx="2842842" cy="1599099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86400"/>
            <a:ext cx="14446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9662" y="1371600"/>
            <a:ext cx="533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365760" fontAlgn="base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Eight small communities (&lt;2000 residents each) in Union </a:t>
            </a:r>
            <a:r>
              <a:rPr lang="en-US" altLang="en-US" sz="2800" b="1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&amp; Wallowa </a:t>
            </a:r>
            <a:r>
              <a:rPr lang="en-US" altLang="en-US" sz="28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counties</a:t>
            </a:r>
          </a:p>
          <a:p>
            <a:pPr marL="365760" indent="-365760" fontAlgn="base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Each community has at least one food store within ½ mile of the schools (15 total stores)</a:t>
            </a:r>
          </a:p>
          <a:p>
            <a:pPr marL="822960" lvl="1" indent="-365760" fontAlgn="base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5 grocery stores</a:t>
            </a:r>
          </a:p>
          <a:p>
            <a:pPr marL="822960" lvl="1" indent="-365760" fontAlgn="base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6 convenience stores</a:t>
            </a:r>
          </a:p>
          <a:p>
            <a:pPr marL="822960" lvl="1" indent="-365760" fontAlgn="base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4 gas station food marts</a:t>
            </a:r>
          </a:p>
          <a:p>
            <a:pPr marL="822960" lvl="1" indent="-365760" fontAlgn="base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b="1" dirty="0" smtClean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fontAlgn="base">
              <a:spcAft>
                <a:spcPts val="600"/>
              </a:spcAft>
              <a:defRPr/>
            </a:pPr>
            <a:r>
              <a:rPr lang="en-US" altLang="en-US" sz="2400" b="1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    </a:t>
            </a:r>
            <a:endParaRPr lang="en-US" altLang="en-US" sz="2400" b="1" dirty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662" y="381000"/>
            <a:ext cx="8207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smtClean="0">
                <a:solidFill>
                  <a:srgbClr val="9BBB59">
                    <a:lumMod val="75000"/>
                  </a:srgb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SETTING &amp; SAMPLE</a:t>
            </a:r>
            <a:endParaRPr lang="en-US" sz="3600" b="1" dirty="0">
              <a:solidFill>
                <a:srgbClr val="9BBB59">
                  <a:lumMod val="75000"/>
                </a:srgb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156767"/>
            <a:ext cx="2743200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895600"/>
            <a:ext cx="22352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METHODS</a:t>
            </a:r>
            <a:endParaRPr lang="en-US" b="1" dirty="0">
              <a:solidFill>
                <a:srgbClr val="78953D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snack &amp; beverage availability:</a:t>
            </a:r>
            <a:endParaRPr lang="en-US" sz="2800" b="1" dirty="0" smtClean="0">
              <a:solidFill>
                <a:srgbClr val="242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SNACZ </a:t>
            </a: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Store Checklist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 distributions computed for each item</a:t>
            </a:r>
          </a:p>
          <a:p>
            <a:pPr marL="57150" indent="0">
              <a:buNone/>
            </a:pPr>
            <a:endParaRPr lang="en-US" b="1" dirty="0">
              <a:solidFill>
                <a:srgbClr val="242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owner perspectives:</a:t>
            </a:r>
            <a:endParaRPr lang="en-US" sz="2800" b="1" dirty="0" smtClean="0">
              <a:solidFill>
                <a:srgbClr val="242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Semi-structured interviews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242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Transcripts analyzed using thematic analysis</a:t>
            </a:r>
          </a:p>
          <a:p>
            <a:endParaRPr lang="en-US" b="1" i="1" dirty="0" smtClean="0">
              <a:solidFill>
                <a:srgbClr val="789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242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AVAILABILITY OF HEALTHY BEVERAGES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19313" y="3001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856803"/>
              </p:ext>
            </p:extLst>
          </p:nvPr>
        </p:nvGraphicFramePr>
        <p:xfrm>
          <a:off x="457200" y="201168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1676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Beverages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Single-Portion</a:t>
                      </a:r>
                    </a:p>
                    <a:p>
                      <a:pPr algn="ctr"/>
                      <a:r>
                        <a:rPr lang="en-US" dirty="0" smtClean="0"/>
                        <a:t>%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Multi-Portion</a:t>
                      </a:r>
                    </a:p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Plain</a:t>
                      </a:r>
                      <a:r>
                        <a:rPr lang="en-US" baseline="0" dirty="0" smtClean="0"/>
                        <a:t>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(15)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Low-fat (1%)</a:t>
                      </a:r>
                      <a:r>
                        <a:rPr lang="en-US" baseline="0" dirty="0" smtClean="0"/>
                        <a:t> milk, 8 </a:t>
                      </a:r>
                      <a:r>
                        <a:rPr lang="en-US" baseline="0" dirty="0" err="1" smtClean="0"/>
                        <a:t>oz</a:t>
                      </a:r>
                      <a:r>
                        <a:rPr lang="en-US" baseline="0" dirty="0" smtClean="0"/>
                        <a:t> portion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66.7 (10)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Nonfat milk, 8 </a:t>
                      </a:r>
                      <a:r>
                        <a:rPr lang="en-US" dirty="0" err="1" smtClean="0"/>
                        <a:t>oz</a:t>
                      </a:r>
                      <a:r>
                        <a:rPr lang="en-US" dirty="0" smtClean="0"/>
                        <a:t> portion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60.0 (9)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1% of nonfat flavored milk, 8 </a:t>
                      </a:r>
                      <a:r>
                        <a:rPr lang="en-US" dirty="0" err="1" smtClean="0"/>
                        <a:t>oz</a:t>
                      </a:r>
                      <a:r>
                        <a:rPr lang="en-US" dirty="0" smtClean="0"/>
                        <a:t> portion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 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100% fruit juice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(15)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Soy 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33.3 (5)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1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AVAILABILITY OF </a:t>
            </a:r>
            <a:r>
              <a:rPr lang="en-US" sz="3200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HEALTHY SNACKS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604945"/>
              </p:ext>
            </p:extLst>
          </p:nvPr>
        </p:nvGraphicFramePr>
        <p:xfrm>
          <a:off x="457200" y="1143000"/>
          <a:ext cx="8229600" cy="513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1600200"/>
                <a:gridCol w="1828800"/>
              </a:tblGrid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Snacks*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Single-Portion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Multi-Portion</a:t>
                      </a:r>
                    </a:p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(n)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Chex Mix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60.0 (9)</a:t>
                      </a: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Crackers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80.0 (12)</a:t>
                      </a: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Rice cakes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26.7 (4)</a:t>
                      </a: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Nuts</a:t>
                      </a:r>
                      <a:r>
                        <a:rPr lang="en-US" baseline="0" dirty="0" smtClean="0"/>
                        <a:t> &amp; seeds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93.3 (14)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Cookies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46.7 (7)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Graham/animal</a:t>
                      </a:r>
                      <a:r>
                        <a:rPr lang="en-US" baseline="0" dirty="0" smtClean="0"/>
                        <a:t> crackers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92.9 (13)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/>
                        <a:t>Granola bars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33.3 (5)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53.3 (8)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/>
                        <a:t>Yogurt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33.3</a:t>
                      </a:r>
                      <a:r>
                        <a:rPr lang="en-US" baseline="0" dirty="0" smtClean="0"/>
                        <a:t> (5)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13.3.(2)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/>
                        <a:t>Applesauce, unsweetened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33.3 (5)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canned/bottle fruit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60.0 (9)</a:t>
                      </a:r>
                      <a:endParaRPr lang="en-US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/>
                        <a:t>Dried fruit with</a:t>
                      </a:r>
                      <a:r>
                        <a:rPr lang="en-US" baseline="0" dirty="0" smtClean="0"/>
                        <a:t> no added 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73.3 (11)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400800"/>
            <a:ext cx="419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*Six snacks were not available in any store.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AVAILABILITY </a:t>
            </a:r>
            <a:r>
              <a:rPr lang="en-US" sz="3200" b="1" dirty="0" smtClean="0">
                <a:solidFill>
                  <a:srgbClr val="78953D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OF FRESH FRUITS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430798"/>
              </p:ext>
            </p:extLst>
          </p:nvPr>
        </p:nvGraphicFramePr>
        <p:xfrm>
          <a:off x="457200" y="14478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Fruits*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Single-Portion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Multi-Portion</a:t>
                      </a:r>
                    </a:p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(n)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60.0 (9)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Bananas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46.7 (7)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26.7 (4)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Cherries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 (3)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Grapefruit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 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26.7 (4)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60.0 (9)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13.3 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33.3 (5)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Strawberries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33.3</a:t>
                      </a:r>
                      <a:r>
                        <a:rPr lang="en-US" baseline="0" dirty="0" smtClean="0"/>
                        <a:t> (5)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ready-to-eat</a:t>
                      </a:r>
                      <a:r>
                        <a:rPr lang="en-US" baseline="0" dirty="0" smtClean="0"/>
                        <a:t> fruit (e.g., kiwi, figs)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33.3</a:t>
                      </a:r>
                      <a:r>
                        <a:rPr lang="en-US" baseline="0" dirty="0" smtClean="0"/>
                        <a:t> (5)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15000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*Eight fruits were found in 2 or fewer stores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718</Words>
  <Application>Microsoft Office PowerPoint</Application>
  <PresentationFormat>On-screen Show (4:3)</PresentationFormat>
  <Paragraphs>191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   Formative Assessment of Availability of  Healthy Snacks &amp; Beverages   in Stores near Schools   in Two Rural Oregon Counties  Nancy Findholt, PhD, RN Associate Professor   </vt:lpstr>
      <vt:lpstr>PowerPoint Presentation</vt:lpstr>
      <vt:lpstr>PowerPoint Presentation</vt:lpstr>
      <vt:lpstr>PowerPoint Presentation</vt:lpstr>
      <vt:lpstr>PowerPoint Presentation</vt:lpstr>
      <vt:lpstr>METHODS</vt:lpstr>
      <vt:lpstr>AVAILABILITY OF HEALTHY BEVERAGES</vt:lpstr>
      <vt:lpstr>AVAILABILITY OF HEALTHY SNACKS</vt:lpstr>
      <vt:lpstr>AVAILABILITY OF FRESH FRUITS</vt:lpstr>
      <vt:lpstr>AVAILABILITY OF FRESH VEGETABLES</vt:lpstr>
      <vt:lpstr>STORE OWNER PERCEPTIONS ON STOCKING HEALTHY SNACKS &amp; BEVERAGES</vt:lpstr>
      <vt:lpstr>DISCUSSION</vt:lpstr>
      <vt:lpstr>POTENTIAL STRATEGIES</vt:lpstr>
      <vt:lpstr>STRENGTHS &amp; LIMITATIONS</vt:lpstr>
      <vt:lpstr>CONCLUSION</vt:lpstr>
      <vt:lpstr>ACKNOWLEDGEMENTS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 Assessment of Availability of  Healthy Snacks &amp; Beverages   in Stores near Schools   in a Rural Oregon County  Nancy Findholt, PhD, RN Associate Professor</dc:title>
  <dc:creator>Nancy</dc:creator>
  <cp:lastModifiedBy>Nancy</cp:lastModifiedBy>
  <cp:revision>47</cp:revision>
  <dcterms:created xsi:type="dcterms:W3CDTF">2015-09-14T19:18:00Z</dcterms:created>
  <dcterms:modified xsi:type="dcterms:W3CDTF">2015-10-18T16:34:31Z</dcterms:modified>
</cp:coreProperties>
</file>